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90" r:id="rId4"/>
    <p:sldId id="306" r:id="rId5"/>
    <p:sldId id="307" r:id="rId6"/>
    <p:sldId id="308" r:id="rId7"/>
    <p:sldId id="309" r:id="rId8"/>
    <p:sldId id="313" r:id="rId9"/>
    <p:sldId id="314" r:id="rId10"/>
    <p:sldId id="310" r:id="rId11"/>
    <p:sldId id="315" r:id="rId12"/>
    <p:sldId id="311" r:id="rId13"/>
    <p:sldId id="316" r:id="rId14"/>
    <p:sldId id="312" r:id="rId15"/>
    <p:sldId id="317" r:id="rId16"/>
    <p:sldId id="318" r:id="rId17"/>
    <p:sldId id="297" r:id="rId18"/>
  </p:sldIdLst>
  <p:sldSz cx="12192000" cy="6858000"/>
  <p:notesSz cx="6858000" cy="9144000"/>
  <p:embeddedFontLst>
    <p:embeddedFont>
      <p:font typeface="HY헤드라인M" panose="02030600000101010101" pitchFamily="18" charset="-127"/>
      <p:regular r:id="rId20"/>
    </p:embeddedFont>
    <p:embeddedFont>
      <p:font typeface="나눔바른고딕" panose="020B0600000101010101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7C"/>
    <a:srgbClr val="000000"/>
    <a:srgbClr val="FEFB0D"/>
    <a:srgbClr val="F7244E"/>
    <a:srgbClr val="FB3A76"/>
    <a:srgbClr val="380608"/>
    <a:srgbClr val="FF59B3"/>
    <a:srgbClr val="F6B200"/>
    <a:srgbClr val="FFED02"/>
    <a:srgbClr val="F4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8" autoAdjust="0"/>
    <p:restoredTop sz="86385" autoAdjust="0"/>
  </p:normalViewPr>
  <p:slideViewPr>
    <p:cSldViewPr snapToGrid="0">
      <p:cViewPr varScale="1">
        <p:scale>
          <a:sx n="72" d="100"/>
          <a:sy n="72" d="100"/>
        </p:scale>
        <p:origin x="1080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29C2B-487A-4AB4-819F-CC5E9DA98AA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58890-A331-438C-9C88-C37C17708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1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0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58890-A331-438C-9C88-C37C17708C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75585-434F-4DDA-B154-C43D30687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8A99DB-B22B-4C27-98EF-FBC5C315F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7EE91-9E6E-4546-9B30-8372A3E87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C518C-CD0D-4D66-BED1-A57FD6F3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746050-9FB5-4229-BDCE-AA9508ED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62FC5-73A5-4781-B9A4-40644E06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AE6435-5BCB-4D37-968E-03D241572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5A297D-136A-410F-A209-CB0F0E29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09E96-3DAA-4C27-BEF9-5D0DC270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DEC06F-DFDB-47C6-8EF2-201469BF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0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76C5F9-C7C2-485A-8445-61D8A9B7E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F158D-E870-4D60-9D7A-53D9EF02E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A00D0-C5ED-4A06-88AB-E8AB3D02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D0CC8-CADB-4279-B846-DE23447A1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3AEE45-250C-4D2A-A3C3-D133465B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2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821C5-D2A2-401C-8711-DD77C5BA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76377-96CF-4893-9B92-D166FA838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9F5B79-E014-4BC2-969A-286D1CEA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29C4F-ED1C-4593-ABC8-5574BCA8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F4037-FDDF-49EA-81AB-8BB3643F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E49D7-627C-40C1-90C4-53FEA067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A3F3A-CDCF-4599-8A47-047CDC70F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BA20E-A405-40C6-ACD9-55A2C53C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FDC4E-7B96-4907-AFD0-5EB21F3A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403BA2-78CA-4C90-B3F8-4C68B8E2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91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4EEBA-3315-474F-A63C-ACB2E93F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0538D8-504F-4D47-928E-666B1D6CD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AA120E-8EDD-4522-803D-5960C4709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D04441-9F9C-4BA3-9CD2-E5182F9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3C635F-613D-4811-8A70-885FF06F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89E65-E917-4162-B1D9-36EB568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8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5E7FE-3D02-4939-B7F5-44BCA9D0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4FB48-1926-4742-BF23-AA4243BCA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3E5216-8350-4D4D-9007-339A7B22D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716787-46B5-45CD-9328-A1A9E7829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169409-CC7A-498C-BFAA-C7230CFFD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FAEAF9-203F-4DA4-9799-6C105A62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D3A2E7-7142-416C-A5E6-8DE04251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2B6E21-1C7E-46DD-929D-631E3C2D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5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25386-9D6E-4DBA-AD0F-1AA33508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E400B8-2E3F-4FE8-A935-11DD176E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C6BD7B-2F0B-48D4-898C-8E621DE0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FB96DA-FCF9-4B84-8427-8CE51310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8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9384FF-5326-4190-BEDF-4F2B5DC0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77B39F-525B-4B3E-A3C8-5EE8BF22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F5E297-FDEC-4EC9-9E14-70188711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83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88B80-196B-4957-A1E0-A6FF87DB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8CB0B-A897-4D4D-BD13-E63B0E5A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0FAE11-F453-45EC-968C-841E81075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BA0A09-D480-4BDF-A5ED-FA44666AA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9DD064-4E02-4AA6-964B-3CEDC556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56A6A-C0B8-451C-B88A-12E3F0CB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8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81C7-7C7E-4ABE-95BD-8E9F0E1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F4A23-7FD9-428C-ABD1-3304E1F4E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9B86AD-8FA7-415E-8843-4F538FD38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A80AAD-0903-4702-A440-9313EB93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9F99E-1E42-4C24-BF80-CD01C85E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476C00-77A2-402D-94CC-3B396D0E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1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DF11C7-4D08-4A7C-BFDB-36B3193D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245D3-7B11-4A7A-AA36-6EF7EFD3F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DEC25-7196-4653-B01F-838DB88A1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8814C-BFA2-4AA6-9419-BFF9E14E97A0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C8C9A-4FCE-4D14-8DB0-13180BE0F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22B1A-695E-405E-94CC-9FB4995C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22A1-88E8-43A0-83F9-A26FCC3D9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2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F2CE3A-B8AF-49C0-80B3-B4D8E30DA199}"/>
              </a:ext>
            </a:extLst>
          </p:cNvPr>
          <p:cNvSpPr txBox="1"/>
          <p:nvPr/>
        </p:nvSpPr>
        <p:spPr>
          <a:xfrm>
            <a:off x="838200" y="1642349"/>
            <a:ext cx="11208182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>
              <a:lnSpc>
                <a:spcPct val="90000"/>
              </a:lnSpc>
            </a:pPr>
            <a:r>
              <a:rPr lang="ko-KR" altLang="en-US" sz="9000" dirty="0">
                <a:ln w="381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연구노트</a:t>
            </a:r>
            <a:endParaRPr lang="en-US" altLang="ko-KR" sz="9000" dirty="0">
              <a:ln w="381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lvl="1" algn="r">
              <a:lnSpc>
                <a:spcPct val="90000"/>
              </a:lnSpc>
            </a:pPr>
            <a:r>
              <a:rPr lang="en-US" altLang="ko-KR" sz="4800" dirty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ko-KR" altLang="en-US" sz="4800" dirty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기초창의공학설계</a:t>
            </a:r>
            <a:endParaRPr lang="en-US" altLang="ko-KR" sz="4800" dirty="0">
              <a:ln w="254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84642" y="3933825"/>
            <a:ext cx="13188" cy="115916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2005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67939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667625" y="167053"/>
            <a:ext cx="423716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0" y="5200651"/>
            <a:ext cx="12170207" cy="165735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F2CE3A-B8AF-49C0-80B3-B4D8E30DA199}"/>
              </a:ext>
            </a:extLst>
          </p:cNvPr>
          <p:cNvSpPr txBox="1"/>
          <p:nvPr/>
        </p:nvSpPr>
        <p:spPr>
          <a:xfrm>
            <a:off x="6772276" y="3828884"/>
            <a:ext cx="5231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5</a:t>
            </a:r>
            <a:r>
              <a:rPr lang="ko-KR" altLang="en-US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조</a:t>
            </a:r>
            <a:r>
              <a:rPr lang="en-US" altLang="ko-KR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: </a:t>
            </a:r>
            <a:r>
              <a:rPr lang="ko-KR" altLang="en-US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김혜진</a:t>
            </a:r>
            <a:r>
              <a:rPr lang="en-US" altLang="ko-KR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노성민</a:t>
            </a:r>
            <a:endParaRPr lang="en-US" altLang="ko-KR" sz="3200" dirty="0">
              <a:ln w="38100">
                <a:noFill/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algn="r"/>
            <a:r>
              <a:rPr lang="ko-KR" altLang="en-US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손성훈</a:t>
            </a:r>
            <a:r>
              <a:rPr lang="en-US" altLang="ko-KR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신재웅</a:t>
            </a:r>
            <a:r>
              <a:rPr lang="en-US" altLang="ko-KR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이준교</a:t>
            </a:r>
            <a:r>
              <a:rPr lang="en-US" altLang="ko-KR" sz="3200" dirty="0">
                <a:ln w="38100">
                  <a:noFill/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endParaRPr lang="ko-KR" altLang="en-US" sz="3200" dirty="0">
              <a:ln w="38100">
                <a:noFill/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" name="AutoShape 2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8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820124" y="1802979"/>
            <a:ext cx="3945549" cy="83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dirty="0">
                <a:latin typeface="a옛날사진관4" pitchFamily="18" charset="-127"/>
                <a:ea typeface="a옛날사진관4" pitchFamily="18" charset="-127"/>
              </a:rPr>
              <a:t>원격 </a:t>
            </a: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IOT </a:t>
            </a:r>
            <a:r>
              <a:rPr lang="ko-KR" altLang="en-US" sz="4400" dirty="0">
                <a:latin typeface="a옛날사진관4" pitchFamily="18" charset="-127"/>
                <a:ea typeface="a옛날사진관4" pitchFamily="18" charset="-127"/>
              </a:rPr>
              <a:t>조명  </a:t>
            </a: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 </a:t>
            </a:r>
            <a:endParaRPr lang="ko-KR" altLang="en-US" sz="44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5051423" y="1720456"/>
            <a:ext cx="6816719" cy="385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&lt;</a:t>
            </a:r>
            <a:r>
              <a:rPr lang="ko-KR" altLang="en-US" sz="4400" dirty="0">
                <a:latin typeface="a옛날사진관4" pitchFamily="18" charset="-127"/>
                <a:ea typeface="a옛날사진관4" pitchFamily="18" charset="-127"/>
              </a:rPr>
              <a:t>환경 구성</a:t>
            </a: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&gt;</a:t>
            </a:r>
            <a:endParaRPr lang="ko-KR" altLang="en-US" sz="2400" dirty="0"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: </a:t>
            </a: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라이브러리 설치</a:t>
            </a: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(</a:t>
            </a:r>
            <a:r>
              <a:rPr lang="en-US" altLang="ko-KR" sz="2400" dirty="0" err="1">
                <a:latin typeface="a옛날사진관3" pitchFamily="18" charset="-127"/>
                <a:ea typeface="a옛날사진관3" pitchFamily="18" charset="-127"/>
              </a:rPr>
              <a:t>Adafruit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 IO </a:t>
            </a:r>
            <a:r>
              <a:rPr lang="en-US" altLang="ko-KR" sz="2400" dirty="0" err="1">
                <a:latin typeface="a옛날사진관3" pitchFamily="18" charset="-127"/>
                <a:ea typeface="a옛날사진관3" pitchFamily="18" charset="-127"/>
              </a:rPr>
              <a:t>Arduino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en-US" altLang="ko-KR" sz="2400" dirty="0" err="1">
                <a:latin typeface="a옛날사진관3" pitchFamily="18" charset="-127"/>
                <a:ea typeface="a옛날사진관3" pitchFamily="18" charset="-127"/>
              </a:rPr>
              <a:t>Adafruit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 MQTT, </a:t>
            </a:r>
            <a:r>
              <a:rPr lang="en-US" altLang="ko-KR" sz="2400" dirty="0" err="1">
                <a:latin typeface="a옛날사진관3" pitchFamily="18" charset="-127"/>
                <a:ea typeface="a옛날사진관3" pitchFamily="18" charset="-127"/>
              </a:rPr>
              <a:t>ArduinoHttpClient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: ESP8266 </a:t>
            </a:r>
            <a:r>
              <a:rPr lang="ko-KR" altLang="en-US" sz="3200" dirty="0" err="1">
                <a:latin typeface="a옛날사진관4" pitchFamily="18" charset="-127"/>
                <a:ea typeface="a옛날사진관4" pitchFamily="18" charset="-127"/>
              </a:rPr>
              <a:t>웹서버</a:t>
            </a: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(ON &amp; OFF)</a:t>
            </a: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 구축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Ex) 192.168.1.116/On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      192.168.1.116/Off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7500" r="54957" b="15974"/>
          <a:stretch/>
        </p:blipFill>
        <p:spPr bwMode="auto">
          <a:xfrm>
            <a:off x="1101725" y="2773967"/>
            <a:ext cx="33178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25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163024" y="2126829"/>
            <a:ext cx="3945549" cy="2946322"/>
            <a:chOff x="6635907" y="2030526"/>
            <a:chExt cx="3945549" cy="2946322"/>
          </a:xfrm>
        </p:grpSpPr>
        <p:sp>
          <p:nvSpPr>
            <p:cNvPr id="28" name="Rectangle 2"/>
            <p:cNvSpPr>
              <a:spLocks noChangeArrowheads="1"/>
            </p:cNvSpPr>
            <p:nvPr/>
          </p:nvSpPr>
          <p:spPr bwMode="auto">
            <a:xfrm>
              <a:off x="6635907" y="2030526"/>
              <a:ext cx="3945549" cy="837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4400" dirty="0">
                  <a:latin typeface="a옛날사진관4" pitchFamily="18" charset="-127"/>
                  <a:ea typeface="a옛날사진관4" pitchFamily="18" charset="-127"/>
                </a:rPr>
                <a:t>원격 </a:t>
              </a:r>
              <a:r>
                <a:rPr lang="en-US" altLang="ko-KR" sz="4400" dirty="0">
                  <a:latin typeface="a옛날사진관4" pitchFamily="18" charset="-127"/>
                  <a:ea typeface="a옛날사진관4" pitchFamily="18" charset="-127"/>
                </a:rPr>
                <a:t>IOT </a:t>
              </a:r>
              <a:r>
                <a:rPr lang="ko-KR" altLang="en-US" sz="4400" dirty="0">
                  <a:latin typeface="a옛날사진관4" pitchFamily="18" charset="-127"/>
                  <a:ea typeface="a옛날사진관4" pitchFamily="18" charset="-127"/>
                </a:rPr>
                <a:t>조명  </a:t>
              </a:r>
              <a:r>
                <a:rPr lang="en-US" altLang="ko-KR" sz="4400" dirty="0">
                  <a:latin typeface="a옛날사진관4" pitchFamily="18" charset="-127"/>
                  <a:ea typeface="a옛날사진관4" pitchFamily="18" charset="-127"/>
                </a:rPr>
                <a:t> </a:t>
              </a:r>
              <a:endParaRPr lang="ko-KR" altLang="en-US" sz="4400" dirty="0">
                <a:latin typeface="a옛날사진관4" pitchFamily="18" charset="-127"/>
                <a:ea typeface="a옛날사진관4" pitchFamily="18" charset="-127"/>
              </a:endParaRPr>
            </a:p>
          </p:txBody>
        </p:sp>
        <p:grpSp>
          <p:nvGrpSpPr>
            <p:cNvPr id="29" name="그룹 1008"/>
            <p:cNvGrpSpPr/>
            <p:nvPr/>
          </p:nvGrpSpPr>
          <p:grpSpPr>
            <a:xfrm rot="5400000">
              <a:off x="8151543" y="3288559"/>
              <a:ext cx="974168" cy="375390"/>
              <a:chOff x="9286693" y="5463590"/>
              <a:chExt cx="974168" cy="375390"/>
            </a:xfrm>
          </p:grpSpPr>
          <p:pic>
            <p:nvPicPr>
              <p:cNvPr id="30" name="Object 28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50000"/>
              <a:stretch/>
            </p:blipFill>
            <p:spPr>
              <a:xfrm>
                <a:off x="9286693" y="5463590"/>
                <a:ext cx="974168" cy="375390"/>
              </a:xfrm>
              <a:prstGeom prst="rect">
                <a:avLst/>
              </a:prstGeom>
            </p:spPr>
          </p:pic>
        </p:grpSp>
        <p:sp>
          <p:nvSpPr>
            <p:cNvPr id="32" name="Rectangle 2"/>
            <p:cNvSpPr>
              <a:spLocks noChangeArrowheads="1"/>
            </p:cNvSpPr>
            <p:nvPr/>
          </p:nvSpPr>
          <p:spPr bwMode="auto">
            <a:xfrm>
              <a:off x="6729754" y="4071985"/>
              <a:ext cx="3757854" cy="904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4400" dirty="0">
                  <a:latin typeface="a옛날사진관4" pitchFamily="18" charset="-127"/>
                  <a:ea typeface="a옛날사진관4" pitchFamily="18" charset="-127"/>
                </a:rPr>
                <a:t>음성 인식 기능  </a:t>
              </a:r>
              <a:r>
                <a:rPr lang="en-US" altLang="ko-KR" sz="4400" dirty="0">
                  <a:latin typeface="a옛날사진관4" pitchFamily="18" charset="-127"/>
                  <a:ea typeface="a옛날사진관4" pitchFamily="18" charset="-127"/>
                </a:rPr>
                <a:t> </a:t>
              </a:r>
              <a:endParaRPr lang="ko-KR" altLang="en-US" sz="4400" dirty="0">
                <a:latin typeface="a옛날사진관4" pitchFamily="18" charset="-127"/>
                <a:ea typeface="a옛날사진관4" pitchFamily="18" charset="-127"/>
              </a:endParaRPr>
            </a:p>
          </p:txBody>
        </p:sp>
      </p:grp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5738891" y="1901623"/>
            <a:ext cx="6434051" cy="326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&lt;</a:t>
            </a:r>
            <a:r>
              <a:rPr lang="ko-KR" altLang="en-US" sz="4400" dirty="0">
                <a:latin typeface="a옛날사진관4" pitchFamily="18" charset="-127"/>
                <a:ea typeface="a옛날사진관4" pitchFamily="18" charset="-127"/>
              </a:rPr>
              <a:t>환경 구성</a:t>
            </a: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&gt;</a:t>
            </a:r>
            <a:endParaRPr lang="ko-KR" altLang="en-US" sz="2400" dirty="0"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: IFTTT </a:t>
            </a: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사이트 </a:t>
            </a:r>
          </a:p>
          <a:p>
            <a:pPr>
              <a:lnSpc>
                <a:spcPct val="120000"/>
              </a:lnSpc>
            </a:pP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음성인식 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: 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영어 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-&gt; </a:t>
            </a:r>
            <a:r>
              <a:rPr lang="ko-KR" altLang="en-US" sz="2400" dirty="0" err="1">
                <a:latin typeface="a옛날사진관3" pitchFamily="18" charset="-127"/>
                <a:ea typeface="a옛날사진관3" pitchFamily="18" charset="-127"/>
              </a:rPr>
              <a:t>트리거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 생성</a:t>
            </a:r>
            <a:endParaRPr lang="en-US" altLang="ko-KR" sz="2400" dirty="0">
              <a:latin typeface="a옛날사진관3" pitchFamily="18" charset="-127"/>
              <a:ea typeface="a옛날사진관3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latin typeface="a옛날사진관3" pitchFamily="18" charset="-127"/>
              <a:ea typeface="a옛날사진관3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err="1">
                <a:latin typeface="a옛날사진관3" pitchFamily="18" charset="-127"/>
                <a:ea typeface="a옛날사진관3" pitchFamily="18" charset="-127"/>
              </a:rPr>
              <a:t>구글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400" dirty="0" err="1">
                <a:latin typeface="a옛날사진관3" pitchFamily="18" charset="-127"/>
                <a:ea typeface="a옛날사진관3" pitchFamily="18" charset="-127"/>
              </a:rPr>
              <a:t>어시스턴트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-&gt; IFTTT -&gt; </a:t>
            </a:r>
          </a:p>
          <a:p>
            <a:pPr>
              <a:lnSpc>
                <a:spcPct val="120000"/>
              </a:lnSpc>
            </a:pPr>
            <a:r>
              <a:rPr lang="en-US" altLang="ko-KR" sz="2400" dirty="0" err="1">
                <a:latin typeface="a옛날사진관3" pitchFamily="18" charset="-127"/>
                <a:ea typeface="a옛날사진관3" pitchFamily="18" charset="-127"/>
              </a:rPr>
              <a:t>Adafruit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 -&gt; </a:t>
            </a:r>
            <a:r>
              <a:rPr lang="ko-KR" altLang="en-US" sz="2400" dirty="0" err="1">
                <a:latin typeface="a옛날사진관3" pitchFamily="18" charset="-127"/>
                <a:ea typeface="a옛날사진관3" pitchFamily="18" charset="-127"/>
              </a:rPr>
              <a:t>아두이노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 연동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63024" y="1986362"/>
            <a:ext cx="3886995" cy="3203165"/>
          </a:xfrm>
          <a:prstGeom prst="rect">
            <a:avLst/>
          </a:prstGeom>
          <a:noFill/>
          <a:ln w="158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40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3" t="28366" r="18803" b="45185"/>
          <a:stretch/>
        </p:blipFill>
        <p:spPr bwMode="auto">
          <a:xfrm>
            <a:off x="2546969" y="1853362"/>
            <a:ext cx="3052354" cy="361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4" t="27843" r="18838" b="46165"/>
          <a:stretch/>
        </p:blipFill>
        <p:spPr bwMode="auto">
          <a:xfrm>
            <a:off x="6725690" y="1836737"/>
            <a:ext cx="3084327" cy="361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Object 28"/>
          <p:cNvPicPr>
            <a:picLocks noChangeAspect="1"/>
          </p:cNvPicPr>
          <p:nvPr/>
        </p:nvPicPr>
        <p:blipFill rotWithShape="1">
          <a:blip r:embed="rId6" cstate="print"/>
          <a:srcRect l="50000"/>
          <a:stretch/>
        </p:blipFill>
        <p:spPr>
          <a:xfrm>
            <a:off x="5756423" y="3436755"/>
            <a:ext cx="807039" cy="3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7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Object 28"/>
          <p:cNvPicPr>
            <a:picLocks noChangeAspect="1"/>
          </p:cNvPicPr>
          <p:nvPr/>
        </p:nvPicPr>
        <p:blipFill rotWithShape="1">
          <a:blip r:embed="rId4" cstate="print"/>
          <a:srcRect l="50000"/>
          <a:stretch/>
        </p:blipFill>
        <p:spPr>
          <a:xfrm>
            <a:off x="5756423" y="3436755"/>
            <a:ext cx="807039" cy="310988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25" t="19889" r="3594" b="53143"/>
          <a:stretch/>
        </p:blipFill>
        <p:spPr bwMode="auto">
          <a:xfrm>
            <a:off x="2530475" y="1624277"/>
            <a:ext cx="3067050" cy="419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9" t="15263" r="2322" b="55185"/>
          <a:stretch/>
        </p:blipFill>
        <p:spPr bwMode="auto">
          <a:xfrm>
            <a:off x="6718877" y="1627207"/>
            <a:ext cx="3015673" cy="419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87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5997088" y="1559646"/>
            <a:ext cx="507096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IFTTT </a:t>
            </a: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사이트 </a:t>
            </a:r>
          </a:p>
          <a:p>
            <a:pPr algn="ctr">
              <a:lnSpc>
                <a:spcPct val="120000"/>
              </a:lnSpc>
            </a:pPr>
            <a:r>
              <a:rPr lang="ko-KR" altLang="en-US" sz="2400" dirty="0" err="1">
                <a:latin typeface="a옛날사진관3" pitchFamily="18" charset="-127"/>
                <a:ea typeface="a옛날사진관3" pitchFamily="18" charset="-127"/>
              </a:rPr>
              <a:t>구글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400" dirty="0" err="1">
                <a:latin typeface="a옛날사진관3" pitchFamily="18" charset="-127"/>
                <a:ea typeface="a옛날사진관3" pitchFamily="18" charset="-127"/>
              </a:rPr>
              <a:t>어시스턴트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-&gt; IFTTT -&gt; </a:t>
            </a:r>
          </a:p>
          <a:p>
            <a:pPr algn="ctr">
              <a:lnSpc>
                <a:spcPct val="120000"/>
              </a:lnSpc>
            </a:pPr>
            <a:r>
              <a:rPr lang="en-US" altLang="ko-KR" sz="2400" dirty="0" err="1">
                <a:latin typeface="a옛날사진관3" pitchFamily="18" charset="-127"/>
                <a:ea typeface="a옛날사진관3" pitchFamily="18" charset="-127"/>
              </a:rPr>
              <a:t>Adafruit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 -&gt; </a:t>
            </a:r>
            <a:r>
              <a:rPr lang="ko-KR" altLang="en-US" sz="2400" dirty="0" err="1">
                <a:latin typeface="a옛날사진관3" pitchFamily="18" charset="-127"/>
                <a:ea typeface="a옛날사진관3" pitchFamily="18" charset="-127"/>
              </a:rPr>
              <a:t>아두이노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 연동 </a:t>
            </a:r>
            <a:endParaRPr lang="en-US" altLang="ko-KR" sz="2400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5" t="646" b="33651"/>
          <a:stretch/>
        </p:blipFill>
        <p:spPr>
          <a:xfrm>
            <a:off x="1997075" y="1531937"/>
            <a:ext cx="3231919" cy="46126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덧셈 기호 18"/>
          <p:cNvSpPr/>
          <p:nvPr/>
        </p:nvSpPr>
        <p:spPr>
          <a:xfrm>
            <a:off x="8203480" y="4029769"/>
            <a:ext cx="502126" cy="465512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060868" y="4609456"/>
            <a:ext cx="4953599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a옛날사진관3" pitchFamily="18" charset="-127"/>
                <a:ea typeface="a옛날사진관3" pitchFamily="18" charset="-127"/>
              </a:rPr>
              <a:t>감정 키워드</a:t>
            </a:r>
            <a:r>
              <a:rPr lang="en-US" altLang="ko-KR" sz="2400" dirty="0">
                <a:solidFill>
                  <a:srgbClr val="0070C0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400" dirty="0">
                <a:solidFill>
                  <a:srgbClr val="0070C0"/>
                </a:solidFill>
                <a:latin typeface="a옛날사진관3" pitchFamily="18" charset="-127"/>
                <a:ea typeface="a옛날사진관3" pitchFamily="18" charset="-127"/>
              </a:rPr>
              <a:t>에 따른 전등 변화 기능 </a:t>
            </a:r>
            <a:endParaRPr lang="en-US" altLang="ko-KR" sz="2400" dirty="0">
              <a:solidFill>
                <a:srgbClr val="0070C0"/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a옛날사진관3" pitchFamily="18" charset="-127"/>
                <a:ea typeface="a옛날사진관3" pitchFamily="18" charset="-127"/>
              </a:rPr>
              <a:t>강도 조절 기능</a:t>
            </a:r>
            <a:endParaRPr lang="en-US" altLang="ko-KR" sz="2400" dirty="0">
              <a:solidFill>
                <a:srgbClr val="0070C0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39595" y="3329347"/>
            <a:ext cx="3829895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b="1" dirty="0">
                <a:latin typeface="a옛날사진관3" pitchFamily="18" charset="-127"/>
                <a:ea typeface="a옛날사진관3" pitchFamily="18" charset="-127"/>
              </a:rPr>
              <a:t>전등 </a:t>
            </a:r>
            <a:r>
              <a:rPr lang="en-US" altLang="ko-KR" sz="3200" b="1" dirty="0">
                <a:latin typeface="a옛날사진관3" pitchFamily="18" charset="-127"/>
                <a:ea typeface="a옛날사진관3" pitchFamily="18" charset="-127"/>
              </a:rPr>
              <a:t>:</a:t>
            </a:r>
            <a:r>
              <a:rPr lang="ko-KR" altLang="en-US" sz="3200" b="1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3200" b="1" dirty="0">
                <a:latin typeface="a옛날사진관3" pitchFamily="18" charset="-127"/>
                <a:ea typeface="a옛날사진관3" pitchFamily="18" charset="-127"/>
              </a:rPr>
              <a:t>ON/OFF </a:t>
            </a:r>
            <a:r>
              <a:rPr lang="ko-KR" altLang="en-US" sz="3200" b="1" dirty="0">
                <a:latin typeface="a옛날사진관3" pitchFamily="18" charset="-127"/>
                <a:ea typeface="a옛날사진관3" pitchFamily="18" charset="-127"/>
              </a:rPr>
              <a:t>기능</a:t>
            </a:r>
            <a:endParaRPr lang="en-US" altLang="ko-KR" sz="3200" b="1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94368" y="4609456"/>
            <a:ext cx="4953599" cy="97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4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최종 마무리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49983" y="3585790"/>
            <a:ext cx="5638082" cy="1301432"/>
          </a:xfrm>
          <a:prstGeom prst="round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969033" y="2313868"/>
            <a:ext cx="5638082" cy="2505060"/>
            <a:chOff x="5718626" y="3329347"/>
            <a:chExt cx="5638082" cy="2505060"/>
          </a:xfrm>
        </p:grpSpPr>
        <p:sp>
          <p:nvSpPr>
            <p:cNvPr id="19" name="덧셈 기호 18"/>
            <p:cNvSpPr/>
            <p:nvPr/>
          </p:nvSpPr>
          <p:spPr>
            <a:xfrm>
              <a:off x="8203480" y="4067869"/>
              <a:ext cx="502126" cy="465512"/>
            </a:xfrm>
            <a:prstGeom prst="mathPlu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18626" y="4609456"/>
              <a:ext cx="5638082" cy="1224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3200" dirty="0">
                  <a:latin typeface="a옛날사진관3" pitchFamily="18" charset="-127"/>
                  <a:ea typeface="a옛날사진관3" pitchFamily="18" charset="-127"/>
                </a:rPr>
                <a:t>키워드</a:t>
              </a:r>
              <a:r>
                <a:rPr lang="en-US" altLang="ko-KR" sz="3200" dirty="0">
                  <a:latin typeface="a옛날사진관3" pitchFamily="18" charset="-127"/>
                  <a:ea typeface="a옛날사진관3" pitchFamily="18" charset="-127"/>
                </a:rPr>
                <a:t> </a:t>
              </a:r>
              <a:r>
                <a:rPr lang="ko-KR" altLang="en-US" sz="3200" dirty="0">
                  <a:latin typeface="a옛날사진관3" pitchFamily="18" charset="-127"/>
                  <a:ea typeface="a옛날사진관3" pitchFamily="18" charset="-127"/>
                </a:rPr>
                <a:t>에 따른 전등 변화 기능 </a:t>
              </a:r>
              <a:endParaRPr lang="en-US" altLang="ko-KR" sz="3200" dirty="0">
                <a:latin typeface="a옛날사진관3" pitchFamily="18" charset="-127"/>
                <a:ea typeface="a옛날사진관3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>
                  <a:latin typeface="a옛날사진관3" pitchFamily="18" charset="-127"/>
                  <a:ea typeface="a옛날사진관3" pitchFamily="18" charset="-127"/>
                </a:rPr>
                <a:t>강도 조절 기능</a:t>
              </a:r>
              <a:endParaRPr lang="en-US" altLang="ko-KR" sz="3200" dirty="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539595" y="3329347"/>
              <a:ext cx="3829895" cy="63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200" b="1" dirty="0">
                  <a:latin typeface="a옛날사진관3" pitchFamily="18" charset="-127"/>
                  <a:ea typeface="a옛날사진관3" pitchFamily="18" charset="-127"/>
                </a:rPr>
                <a:t>전등 </a:t>
              </a:r>
              <a:r>
                <a:rPr lang="en-US" altLang="ko-KR" sz="3200" b="1" dirty="0">
                  <a:latin typeface="a옛날사진관3" pitchFamily="18" charset="-127"/>
                  <a:ea typeface="a옛날사진관3" pitchFamily="18" charset="-127"/>
                </a:rPr>
                <a:t>:</a:t>
              </a:r>
              <a:r>
                <a:rPr lang="ko-KR" altLang="en-US" sz="3200" b="1" dirty="0">
                  <a:latin typeface="a옛날사진관3" pitchFamily="18" charset="-127"/>
                  <a:ea typeface="a옛날사진관3" pitchFamily="18" charset="-127"/>
                </a:rPr>
                <a:t> </a:t>
              </a:r>
              <a:r>
                <a:rPr lang="en-US" altLang="ko-KR" sz="3200" b="1" dirty="0">
                  <a:latin typeface="a옛날사진관3" pitchFamily="18" charset="-127"/>
                  <a:ea typeface="a옛날사진관3" pitchFamily="18" charset="-127"/>
                </a:rPr>
                <a:t>ON/OFF </a:t>
              </a:r>
              <a:r>
                <a:rPr lang="ko-KR" altLang="en-US" sz="3200" b="1" dirty="0">
                  <a:latin typeface="a옛날사진관3" pitchFamily="18" charset="-127"/>
                  <a:ea typeface="a옛날사진관3" pitchFamily="18" charset="-127"/>
                </a:rPr>
                <a:t>기능</a:t>
              </a:r>
              <a:endParaRPr lang="en-US" altLang="ko-KR" sz="3200" b="1" dirty="0"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7366855" y="2042555"/>
            <a:ext cx="3245826" cy="3206630"/>
          </a:xfrm>
          <a:prstGeom prst="round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6454288" y="2108320"/>
            <a:ext cx="5070961" cy="289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a옛날사진관3" pitchFamily="18" charset="-127"/>
                <a:ea typeface="a옛날사진관3" pitchFamily="18" charset="-127"/>
              </a:rPr>
              <a:t>코드 최종 점검</a:t>
            </a:r>
          </a:p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ESP8266 </a:t>
            </a:r>
            <a:r>
              <a:rPr lang="ko-KR" altLang="en-US" sz="2400" dirty="0" err="1">
                <a:latin typeface="a옛날사진관3" pitchFamily="18" charset="-127"/>
                <a:ea typeface="a옛날사진관3" pitchFamily="18" charset="-127"/>
              </a:rPr>
              <a:t>웹서버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 </a:t>
            </a:r>
            <a:endParaRPr lang="en-US" altLang="ko-KR" sz="24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전등 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ON/OFF</a:t>
            </a: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시계 구현 기능</a:t>
            </a:r>
            <a:endParaRPr lang="en-US" altLang="ko-KR" sz="24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전등 강도 및 색 변경 </a:t>
            </a:r>
            <a:endParaRPr lang="en-US" altLang="ko-KR" sz="24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IFTTT 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연동 코드</a:t>
            </a:r>
            <a:endParaRPr lang="en-US" altLang="ko-KR" sz="2400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367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최종 마무리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126239" y="2427241"/>
            <a:ext cx="2722502" cy="3021247"/>
            <a:chOff x="2130424" y="2001958"/>
            <a:chExt cx="3241675" cy="3312992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24" y="2001958"/>
              <a:ext cx="3241675" cy="3312992"/>
            </a:xfrm>
            <a:prstGeom prst="rect">
              <a:avLst/>
            </a:prstGeom>
          </p:spPr>
        </p:pic>
        <p:sp>
          <p:nvSpPr>
            <p:cNvPr id="26" name="타원 25"/>
            <p:cNvSpPr/>
            <p:nvPr/>
          </p:nvSpPr>
          <p:spPr>
            <a:xfrm>
              <a:off x="2522536" y="2027238"/>
              <a:ext cx="2525714" cy="2476615"/>
            </a:xfrm>
            <a:prstGeom prst="ellipse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89" y="2427241"/>
            <a:ext cx="2956210" cy="3021247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5080700" y="2378870"/>
            <a:ext cx="2121206" cy="2258522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62" y="2406718"/>
            <a:ext cx="2956210" cy="3021247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8533573" y="2358347"/>
            <a:ext cx="2121206" cy="2258522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/위쪽 화살표 29"/>
          <p:cNvSpPr/>
          <p:nvPr/>
        </p:nvSpPr>
        <p:spPr>
          <a:xfrm rot="13125958">
            <a:off x="3866109" y="1476953"/>
            <a:ext cx="1190594" cy="1226204"/>
          </a:xfrm>
          <a:prstGeom prst="leftUpArrow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왼쪽/위쪽 화살표 38"/>
          <p:cNvSpPr/>
          <p:nvPr/>
        </p:nvSpPr>
        <p:spPr>
          <a:xfrm rot="13125958">
            <a:off x="7420579" y="1476953"/>
            <a:ext cx="1190594" cy="1226204"/>
          </a:xfrm>
          <a:prstGeom prst="leftUpArrow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 rot="1914898">
            <a:off x="8594912" y="1822816"/>
            <a:ext cx="3597088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Turn on the lights!</a:t>
            </a: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1483612" y="5660259"/>
            <a:ext cx="3597088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Red! Blue! Green!</a:t>
            </a:r>
          </a:p>
        </p:txBody>
      </p:sp>
      <p:sp>
        <p:nvSpPr>
          <p:cNvPr id="42" name="Rectangle 2"/>
          <p:cNvSpPr>
            <a:spLocks noChangeArrowheads="1"/>
          </p:cNvSpPr>
          <p:nvPr/>
        </p:nvSpPr>
        <p:spPr bwMode="auto">
          <a:xfrm rot="20558939">
            <a:off x="744005" y="1314780"/>
            <a:ext cx="3597088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Level 1 2 3 !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t="30533" r="7812" b="61742"/>
          <a:stretch/>
        </p:blipFill>
        <p:spPr bwMode="auto">
          <a:xfrm>
            <a:off x="1235075" y="4997979"/>
            <a:ext cx="1928244" cy="37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t="30533" r="7812" b="61742"/>
          <a:stretch/>
        </p:blipFill>
        <p:spPr bwMode="auto">
          <a:xfrm>
            <a:off x="4870903" y="4983465"/>
            <a:ext cx="1928244" cy="37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t="30533" r="7812" b="61742"/>
          <a:stretch/>
        </p:blipFill>
        <p:spPr bwMode="auto">
          <a:xfrm>
            <a:off x="8318045" y="4974962"/>
            <a:ext cx="1928244" cy="37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23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F2CE3A-B8AF-49C0-80B3-B4D8E30DA199}"/>
              </a:ext>
            </a:extLst>
          </p:cNvPr>
          <p:cNvSpPr txBox="1"/>
          <p:nvPr/>
        </p:nvSpPr>
        <p:spPr>
          <a:xfrm>
            <a:off x="2167888" y="2564340"/>
            <a:ext cx="785622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90000"/>
              </a:lnSpc>
            </a:pPr>
            <a:r>
              <a:rPr lang="ko-KR" altLang="en-US" sz="9600" dirty="0">
                <a:ln w="25400">
                  <a:solidFill>
                    <a:schemeClr val="tx1">
                      <a:alpha val="6300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en-US" altLang="ko-KR" sz="4800" dirty="0">
              <a:ln w="25400">
                <a:solidFill>
                  <a:schemeClr val="tx1">
                    <a:alpha val="63000"/>
                  </a:schemeClr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84642" y="3933825"/>
            <a:ext cx="13188" cy="115916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2005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67939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667625" y="167053"/>
            <a:ext cx="423716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0" y="5200651"/>
            <a:ext cx="12170207" cy="165735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AutoShape 2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인사하는 젊은 남녀 비즈니스 이미지 로열티 무료 사진, 그림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50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334202" y="4911031"/>
            <a:ext cx="1001959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atin typeface="나눔바른고딕" pitchFamily="50" charset="-127"/>
                <a:ea typeface="나눔바른고딕" pitchFamily="50" charset="-127"/>
              </a:rPr>
              <a:t>피드백                          개발 내용                         향후 계획</a:t>
            </a:r>
          </a:p>
        </p:txBody>
      </p:sp>
      <p:pic>
        <p:nvPicPr>
          <p:cNvPr id="1026" name="Picture 2" descr="058. 피드백 잘 못하면 망합니다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 t="6779" r="8393" b="14749"/>
          <a:stretch/>
        </p:blipFill>
        <p:spPr bwMode="auto">
          <a:xfrm>
            <a:off x="690138" y="2374866"/>
            <a:ext cx="3786612" cy="228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27" y="1768225"/>
            <a:ext cx="32385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운동 계획 일러스트 ai 다운로드 Download exercise plan vector - 2021 | 운동 계획, 운동, 피트니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15169" r="9072" b="14142"/>
          <a:stretch/>
        </p:blipFill>
        <p:spPr bwMode="auto">
          <a:xfrm>
            <a:off x="8368197" y="2058538"/>
            <a:ext cx="3126390" cy="269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723743" y="572957"/>
            <a:ext cx="2650882" cy="1015663"/>
            <a:chOff x="720968" y="586807"/>
            <a:chExt cx="2650882" cy="1015663"/>
          </a:xfrm>
        </p:grpSpPr>
        <p:sp>
          <p:nvSpPr>
            <p:cNvPr id="30" name="TextBox 29"/>
            <p:cNvSpPr txBox="1"/>
            <p:nvPr/>
          </p:nvSpPr>
          <p:spPr>
            <a:xfrm>
              <a:off x="1337601" y="920139"/>
              <a:ext cx="1455478" cy="415498"/>
            </a:xfrm>
            <a:prstGeom prst="rect">
              <a:avLst/>
            </a:prstGeom>
            <a:solidFill>
              <a:schemeClr val="accent1">
                <a:lumMod val="50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  <a:p>
              <a:pPr algn="ctr"/>
              <a:endPara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  <p:sp>
          <p:nvSpPr>
            <p:cNvPr id="31" name="Rectangle 2"/>
            <p:cNvSpPr>
              <a:spLocks noChangeArrowheads="1"/>
            </p:cNvSpPr>
            <p:nvPr/>
          </p:nvSpPr>
          <p:spPr bwMode="auto">
            <a:xfrm>
              <a:off x="720968" y="586807"/>
              <a:ext cx="2650882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0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미원체" pitchFamily="50" charset="-127"/>
                  <a:ea typeface="미원체" pitchFamily="50" charset="-127"/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8605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26253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404100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5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9759" b="6933"/>
          <a:stretch/>
        </p:blipFill>
        <p:spPr>
          <a:xfrm>
            <a:off x="6497044" y="1684338"/>
            <a:ext cx="3947023" cy="4345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25" y="2291239"/>
            <a:ext cx="3241675" cy="33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26253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</a:p>
        </p:txBody>
      </p:sp>
      <p:pic>
        <p:nvPicPr>
          <p:cNvPr id="35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t="55882" r="61737" b="14281"/>
          <a:stretch/>
        </p:blipFill>
        <p:spPr>
          <a:xfrm>
            <a:off x="1101725" y="2876550"/>
            <a:ext cx="4556125" cy="1847401"/>
          </a:xfrm>
          <a:prstGeom prst="rect">
            <a:avLst/>
          </a:prstGeom>
        </p:spPr>
      </p:pic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6389808" y="2364743"/>
            <a:ext cx="4735391" cy="2271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400" dirty="0">
                <a:latin typeface="a옛날사진관4" pitchFamily="18" charset="-127"/>
                <a:ea typeface="a옛날사진관4" pitchFamily="18" charset="-127"/>
              </a:rPr>
              <a:t>시계 구현</a:t>
            </a:r>
            <a:endParaRPr lang="ko-KR" altLang="en-US" sz="3200" dirty="0"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: </a:t>
            </a: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기본적인 시계 기능</a:t>
            </a:r>
            <a:endParaRPr lang="en-US" altLang="ko-KR" sz="3200" dirty="0"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  </a:t>
            </a: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날짜 및 시간</a:t>
            </a:r>
            <a:endParaRPr lang="en-US" altLang="ko-KR" sz="3200" dirty="0"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85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26253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  <a:endParaRPr lang="ko-KR" altLang="en-US" sz="3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미원체" pitchFamily="50" charset="-127"/>
              <a:ea typeface="미원체" pitchFamily="50" charset="-127"/>
            </a:endParaRPr>
          </a:p>
        </p:txBody>
      </p:sp>
      <p:pic>
        <p:nvPicPr>
          <p:cNvPr id="35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13258" r="49244" b="15488"/>
          <a:stretch/>
        </p:blipFill>
        <p:spPr>
          <a:xfrm>
            <a:off x="839834" y="1496380"/>
            <a:ext cx="5247741" cy="472242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2" b="49928"/>
          <a:stretch/>
        </p:blipFill>
        <p:spPr bwMode="auto">
          <a:xfrm>
            <a:off x="6677025" y="2210952"/>
            <a:ext cx="4314825" cy="310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12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26253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웹 개발 PNG, SVG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</a:p>
        </p:txBody>
      </p:sp>
      <p:pic>
        <p:nvPicPr>
          <p:cNvPr id="35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t="36976" r="38105" b="16094"/>
          <a:stretch/>
        </p:blipFill>
        <p:spPr bwMode="auto">
          <a:xfrm>
            <a:off x="1044575" y="2181328"/>
            <a:ext cx="1794027" cy="274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8" t="21482" b="17440"/>
          <a:stretch/>
        </p:blipFill>
        <p:spPr>
          <a:xfrm>
            <a:off x="3054211" y="2182508"/>
            <a:ext cx="3430044" cy="2768464"/>
          </a:xfrm>
          <a:prstGeom prst="rect">
            <a:avLst/>
          </a:prstGeom>
        </p:spPr>
      </p:pic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6618408" y="2536563"/>
            <a:ext cx="4963992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400" dirty="0">
                <a:latin typeface="a옛날사진관4" pitchFamily="18" charset="-127"/>
                <a:ea typeface="a옛날사진관4" pitchFamily="18" charset="-127"/>
              </a:rPr>
              <a:t>원격 리모컨 테스트</a:t>
            </a:r>
            <a:endParaRPr lang="ko-KR" altLang="en-US" sz="2400" dirty="0"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: LED </a:t>
            </a: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반응 테스트 및 </a:t>
            </a:r>
            <a:endParaRPr lang="en-US" altLang="ko-KR" sz="3200" dirty="0"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  색깔 변경 테스트</a:t>
            </a:r>
            <a:endParaRPr lang="en-US" altLang="ko-KR" sz="3200" dirty="0"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22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5602698" y="2607329"/>
            <a:ext cx="6466783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ESP8266 </a:t>
            </a:r>
            <a:r>
              <a:rPr lang="ko-KR" altLang="en-US" sz="4400" dirty="0">
                <a:latin typeface="a옛날사진관4" pitchFamily="18" charset="-127"/>
                <a:ea typeface="a옛날사진관4" pitchFamily="18" charset="-127"/>
              </a:rPr>
              <a:t>작동 확인 </a:t>
            </a: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(1)</a:t>
            </a:r>
            <a:r>
              <a:rPr lang="ko-KR" altLang="en-US" sz="440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 </a:t>
            </a:r>
            <a:endParaRPr lang="ko-KR" altLang="en-US" sz="2400" dirty="0"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&lt; CH340 </a:t>
            </a: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드라이버 설치 </a:t>
            </a: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&gt;</a:t>
            </a:r>
          </a:p>
          <a:p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: (</a:t>
            </a:r>
            <a:r>
              <a:rPr lang="en-US" altLang="ko-KR" sz="2400" dirty="0" err="1">
                <a:latin typeface="a옛날사진관3" pitchFamily="18" charset="-127"/>
                <a:ea typeface="a옛날사진관3" pitchFamily="18" charset="-127"/>
              </a:rPr>
              <a:t>usb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시리얼 컨버터 칩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확인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71364" y="5314950"/>
            <a:ext cx="4517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https://www.wch.cn/products/CH340.html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798005" y="2105149"/>
            <a:ext cx="4425361" cy="2923182"/>
            <a:chOff x="777875" y="2074315"/>
            <a:chExt cx="4425361" cy="292318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68" t="10447" r="19069" b="84601"/>
            <a:stretch/>
          </p:blipFill>
          <p:spPr bwMode="auto">
            <a:xfrm>
              <a:off x="777876" y="2074315"/>
              <a:ext cx="4425360" cy="421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0" t="64844" r="8721" b="7816"/>
            <a:stretch/>
          </p:blipFill>
          <p:spPr bwMode="auto">
            <a:xfrm>
              <a:off x="777875" y="2510140"/>
              <a:ext cx="4425360" cy="2487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607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6" t="23611" r="15313" b="50834"/>
          <a:stretch/>
        </p:blipFill>
        <p:spPr bwMode="auto">
          <a:xfrm>
            <a:off x="1621216" y="1074738"/>
            <a:ext cx="3147468" cy="242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6" t="25515" r="15000" b="50278"/>
          <a:stretch/>
        </p:blipFill>
        <p:spPr bwMode="auto">
          <a:xfrm>
            <a:off x="1539875" y="3725001"/>
            <a:ext cx="3228809" cy="248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5430168" y="2474422"/>
            <a:ext cx="6466783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ESP8266 </a:t>
            </a:r>
            <a:r>
              <a:rPr lang="ko-KR" altLang="en-US" sz="4400" dirty="0">
                <a:latin typeface="a옛날사진관4" pitchFamily="18" charset="-127"/>
                <a:ea typeface="a옛날사진관4" pitchFamily="18" charset="-127"/>
              </a:rPr>
              <a:t>작동 확인 </a:t>
            </a: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(2)</a:t>
            </a:r>
            <a:r>
              <a:rPr lang="ko-KR" altLang="en-US" sz="440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 </a:t>
            </a:r>
            <a:endParaRPr lang="ko-KR" altLang="en-US" sz="2400" dirty="0"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&lt;</a:t>
            </a:r>
            <a:r>
              <a:rPr lang="ko-KR" altLang="en-US" sz="3200" dirty="0" err="1">
                <a:latin typeface="a옛날사진관4" pitchFamily="18" charset="-127"/>
                <a:ea typeface="a옛날사진관4" pitchFamily="18" charset="-127"/>
              </a:rPr>
              <a:t>와이파이</a:t>
            </a: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GHz </a:t>
            </a: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확인</a:t>
            </a: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&gt;</a:t>
            </a:r>
          </a:p>
          <a:p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ESP8266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은 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5GHz 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지원 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X → 2.4GHz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지원 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O</a:t>
            </a:r>
          </a:p>
          <a:p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SSID 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확인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7402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14304" y="309781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2838" y="3329347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304" y="3566740"/>
            <a:ext cx="167053" cy="1582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87572" y="272559"/>
            <a:ext cx="10259" cy="262304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1236" y="3933825"/>
            <a:ext cx="6594" cy="27622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5750" y="167053"/>
            <a:ext cx="4191000" cy="1172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00576" y="77464"/>
            <a:ext cx="2973998" cy="253916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600" dirty="0">
                <a:ln w="3175">
                  <a:solidFill>
                    <a:schemeClr val="bg1">
                      <a:alpha val="63000"/>
                    </a:schemeClr>
                  </a:solidFill>
                </a:ln>
                <a:solidFill>
                  <a:schemeClr val="accent1"/>
                </a:solidFill>
                <a:latin typeface="a옛날사진관2" pitchFamily="18" charset="-127"/>
                <a:ea typeface="a옛날사진관2" pitchFamily="18" charset="-127"/>
              </a:rPr>
              <a:t>기초 창의 공학 설계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715250" y="172915"/>
            <a:ext cx="4189535" cy="586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32292" y="457200"/>
            <a:ext cx="11472494" cy="6086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미니 게임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AutoShape 2" descr="돋보기 - 무료 도구 및기구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4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6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0" descr="data:image/png;base64,iVBORw0KGgoAAAANSUhEUgAAAHcAAAB3CAMAAAAO5y+4AAAAZlBMVEX///8AAADz8/P5+flNTU05OTmQkJAxMTE+Pj5VVVX8/Pzm5ubU1NS0tLT29vbw8PC7u7tgYGDg4OB7e3spKSlzc3PNzc0aGhrExMRERESXl5eDg4OKiopbW1tlZWUODg6mpqYhISEjQRJAAAAFSElEQVRoge2b14KkIBBFzdk25/z/P7ngbLdKgdoKzsPufZxGzkgoL1BI0k0prpeH/lg3vaYPslxojf+6WydVTvBDMpLIKmSqkoAXKc7LcH4nM52KgU5ba7xGUhHJ80p/bLOuqvSU8V476tyTJAWh4jxEzdd3dmWmJ15qV0V43I5eE2l6ehMElKn72Ni+zxiKNDW1Pov0aflj6u1ir9OKKkqMMQxLLw6cd4flyVKg3uGaX6GsLjNG3y89lz1XguhTvGIOr/L4nbJ2HDHpfDzwl+dHRpEGkExEaoz6OxIht/pUF9EbZikwGSHqp5fqONSC38kxlhajzqhlnu6Ovu9VLsGmocyo4564qqD7VK3HO1zZ4NHAa9U7L7UeUYwhcF3eMkkjYkZthvIE2+Oe1GypfDu8iEnkcwavp3K27keCKye8weGq8tWUIblypdxnKejzXYa+X6Ov6iYOG2zu9xN5dgnIkGDv09v6hBwJ8+vdvUMg7cdxj+K8ZkxezmausyzdTM9Yn7+yVTZXjjxnjUFOxMP+qs0iW6ssc7pjRuodrixrWWu0SYY9j34LA9TtcsVJU/9zeUrXoqStsVPJY/cVfL7HfLnYpCRGXY8htl60D1vLgWtaNvJCrfGDUU5ZFPdrbqprdp8l6HX8MEdvEyjIDB2DCAXpOW6V/HSN6wbKBQyQop/iJrzNxzmuyX3xfI7b88ae5BoHtfzn/vNcRwnilSEXyQ08vMWE3ZyGfImeyg1nrqoElLVWDdbwK1d8kftSArxhhj1j1keaVTRkifVy6K3xJnfsTLCHVZL/GaxFWzXKFW5EK0KGUm/7s976GyN+gRvSyxAtHYx1tuwe6GQvXOD2jEI5WTeS+m4NDlydUcikjGmFI7eskYWPKO69Fcv9ec6iFINLOO7cF40LRs9D7wvLPcSVyQ3Ip7jWL3Hl8Ze4REs/x7V/iSuPz3ArjSg7rFtaHDfyyMJrky+Oa0sJWXq1uyiSq5Deo1h8o0guNAJLSwvlSh1Z/rPJK5argAfeFkAsVxrJB94tLZgrgShSPsMFk3hQH+F+9qM+ap7hqsBl5o9w4YnmvIAQz4Xh0niGC8IltrUPcGG41J1HuHDhZDzDdcFzHs91GZMLw2X1Xn2L5a6Oy98PPsNlZmEI5sJw+RBXYuQMCecyEkCEc6WMWoF4LgyXz3DXR+mPcqn7TEfciQM3pmz1HHGBE77AheHymEvZRP2e65BLxGNuzoNLCZdHXGniwYXh8pBLnQVfc0G4POTCT9kB1/JoCYpkfx1zgfOnc9XVykQ3SpBBRITLYy51SANu7E+bAoNNnlxuffwJLi3ebLleq4HQABKI3M0/Ru7j0bgBzKHccGlzbYA5Yt4CNmvwM4VL6eINF8a0gkwfmxV3c6ukXUjJaaJxYaDbcNEcGYZimnS7T4zRD8uSlQbqlmXp0Y+sqVzQxRuuh/MqGaTTonPJNFnh56FvuaK5RB7FR6FgLpE3sigRy61Z3E2g5s7NCyZ3HXB4cVV8fBvH5dKYkLu24NkliqPiY+Ig9uakvwynyVnkAa5NSYRZvhD6qTQZR1VVBV+q8Me2wdl4lX541aGjVbREREZKPL4lglMLcdJfpB1ToKgtqSxd3OcoRP299TKnMM73Xu6Lfp+CagJ4qmCkwdLtFj8xr4/Ql3fCsZLE/aLKW4Nt7CWU37g4QoJSs9Lsrk9anJkXuwdz82oXD1OqW5XWZU2N73d4cex+99lmrJkAp5jS1NJmD1KWuYcwB1d/jhQyZ2qKr6vU2OtwwEA5flINqH8q1Gj4/s2MeXFMMfwDM8Bfuq+JHioAAAAASUVORK5CYII=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https://www.notion.so/image/https%3A%2F%2Fprod-files-secure.s3.us-west-2.amazonaws.com%2F9c0dc9ca-da27-4419-bc35-fc0d86a6a62d%2F8e6f3aab-100c-4dcd-a4e2-d79594d0cff5%2F%25EA%25B8%25B0%25EC%25B0%25BD%25EA%25B3%25B5%25ED%2591%259C.jpg?table=block&amp;id=f4d4808f-06d8-41aa-a240-be62fce16c3c&amp;spaceId=9c0dc9ca-da27-4419-bc35-fc0d86a6a62d&amp;width=1890&amp;userId=9ac74543-ebdb-43e9-a40d-41472b7a9ac1&amp;cache=v2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248150" y="771485"/>
            <a:ext cx="3695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미원체" pitchFamily="50" charset="-127"/>
                <a:ea typeface="미원체" pitchFamily="50" charset="-127"/>
              </a:rPr>
              <a:t>개발 내용</a:t>
            </a:r>
          </a:p>
        </p:txBody>
      </p:sp>
      <p:pic>
        <p:nvPicPr>
          <p:cNvPr id="34" name="Picture 4" descr="연구 개발 과학에 대한 스톡 벡터 아트 및 기타 이미지 - iStock Vector illustration - Research &amp; develop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20" y="750084"/>
            <a:ext cx="652214" cy="6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5624429" y="2319145"/>
            <a:ext cx="6797615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ESP8266 </a:t>
            </a:r>
            <a:r>
              <a:rPr lang="ko-KR" altLang="en-US" sz="4400" dirty="0">
                <a:latin typeface="a옛날사진관4" pitchFamily="18" charset="-127"/>
                <a:ea typeface="a옛날사진관4" pitchFamily="18" charset="-127"/>
              </a:rPr>
              <a:t>작동 확인 </a:t>
            </a: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(3)</a:t>
            </a:r>
            <a:r>
              <a:rPr lang="ko-KR" altLang="en-US" sz="440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en-US" altLang="ko-KR" sz="4400" dirty="0">
                <a:latin typeface="a옛날사진관4" pitchFamily="18" charset="-127"/>
                <a:ea typeface="a옛날사진관4" pitchFamily="18" charset="-127"/>
              </a:rPr>
              <a:t> </a:t>
            </a:r>
            <a:endParaRPr lang="ko-KR" altLang="en-US" sz="2400" dirty="0"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&lt;</a:t>
            </a:r>
            <a:r>
              <a:rPr lang="ko-KR" altLang="en-US" sz="3200" dirty="0">
                <a:latin typeface="a옛날사진관4" pitchFamily="18" charset="-127"/>
                <a:ea typeface="a옛날사진관4" pitchFamily="18" charset="-127"/>
              </a:rPr>
              <a:t>포트 선택 </a:t>
            </a:r>
            <a:r>
              <a:rPr lang="en-US" altLang="ko-KR" sz="3200" dirty="0">
                <a:latin typeface="a옛날사진관4" pitchFamily="18" charset="-127"/>
                <a:ea typeface="a옛날사진관4" pitchFamily="18" charset="-127"/>
              </a:rPr>
              <a:t>&gt;</a:t>
            </a:r>
          </a:p>
          <a:p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: 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툴 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&gt; 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포트 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&gt; 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시리얼 포트 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&gt; /</a:t>
            </a:r>
            <a:r>
              <a:rPr lang="en-US" altLang="ko-KR" sz="2400" dirty="0" err="1">
                <a:latin typeface="a옛날사진관3" pitchFamily="18" charset="-127"/>
                <a:ea typeface="a옛날사진관3" pitchFamily="18" charset="-127"/>
              </a:rPr>
              <a:t>dev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/</a:t>
            </a:r>
            <a:r>
              <a:rPr lang="en-US" altLang="ko-KR" sz="2400" dirty="0" err="1">
                <a:latin typeface="a옛날사진관3" pitchFamily="18" charset="-127"/>
                <a:ea typeface="a옛날사진관3" pitchFamily="18" charset="-127"/>
              </a:rPr>
              <a:t>cu.wchusbserial</a:t>
            </a:r>
            <a:r>
              <a:rPr lang="en-US" altLang="ko-KR" sz="2400" dirty="0">
                <a:latin typeface="a옛날사진관3" pitchFamily="18" charset="-127"/>
                <a:ea typeface="a옛날사진관3" pitchFamily="18" charset="-127"/>
              </a:rPr>
              <a:t> 1410 </a:t>
            </a:r>
            <a:r>
              <a:rPr lang="ko-KR" altLang="en-US" sz="2400" dirty="0">
                <a:latin typeface="a옛날사진관3" pitchFamily="18" charset="-127"/>
                <a:ea typeface="a옛날사진관3" pitchFamily="18" charset="-127"/>
              </a:rPr>
              <a:t>선택</a:t>
            </a:r>
            <a:endParaRPr lang="en-US" altLang="ko-KR" sz="2400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9" t="15399" r="16563" b="58889"/>
          <a:stretch/>
        </p:blipFill>
        <p:spPr bwMode="auto">
          <a:xfrm>
            <a:off x="777875" y="2304571"/>
            <a:ext cx="4657726" cy="264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39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422</Words>
  <Application>Microsoft Office PowerPoint</Application>
  <PresentationFormat>와이드스크린</PresentationFormat>
  <Paragraphs>117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나눔바른고딕</vt:lpstr>
      <vt:lpstr>a옛날사진관3</vt:lpstr>
      <vt:lpstr>a옛날사진관4</vt:lpstr>
      <vt:lpstr>Arial</vt:lpstr>
      <vt:lpstr>G마켓 산스 Bold</vt:lpstr>
      <vt:lpstr>맑은 고딕</vt:lpstr>
      <vt:lpstr>HY헤드라인M</vt:lpstr>
      <vt:lpstr>미원체</vt:lpstr>
      <vt:lpstr>a옛날사진관2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이민정</dc:creator>
  <cp:lastModifiedBy>성민 노</cp:lastModifiedBy>
  <cp:revision>123</cp:revision>
  <dcterms:created xsi:type="dcterms:W3CDTF">2021-05-29T05:36:36Z</dcterms:created>
  <dcterms:modified xsi:type="dcterms:W3CDTF">2023-12-05T23:52:53Z</dcterms:modified>
</cp:coreProperties>
</file>